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649EAC7-C7E1-4DCD-AFAE-A7B4956341D3}">
  <a:tblStyle styleId="{E649EAC7-C7E1-4DCD-AFAE-A7B4956341D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2b6ab48849_0_2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2b6ab4884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2bcfc65678_0_2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2bcfc6567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2bcfc65678_0_3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2bcfc6567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2bcfc65678_0_4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2bcfc6567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2bcfc65678_0_3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2bcfc6567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2bcfc65678_0_1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2bcfc6567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2b6ab48849_0_32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2b6ab4884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2b6ab48849_0_26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2b6ab4884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2baeff0494_0_1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2baeff049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2fba34b356_2_2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2fba34b356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2fba34b356_2_4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2fba34b356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2fba34b356_2_48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2fba34b356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baeff0494_0_76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baeff049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2baeff0494_0_8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2baeff0494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6.png"/><Relationship Id="rId7" Type="http://schemas.openxmlformats.org/officeDocument/2006/relationships/image" Target="../media/image13.png"/><Relationship Id="rId8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accesscreative.ac.uk" TargetMode="External"/><Relationship Id="rId4" Type="http://schemas.openxmlformats.org/officeDocument/2006/relationships/hyperlink" Target="http://www.glassdoor.co.uk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hyperlink" Target="https://medium.com/data-science-at-microsoft/how-large-language-models-work-91c362f5b78f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hyperlink" Target="https://medium.com/data-science-at-microsoft/how-large-language-models-work-91c362f5b78f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hyperlink" Target="https://medium.com/data-science-at-microsoft/how-large-language-models-work-91c362f5b78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youtube.com/watch?v=FnWkn3ApZcE" TargetMode="Externa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0" y="1146433"/>
            <a:ext cx="85206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B5394"/>
                </a:solidFill>
                <a:latin typeface="Trebuchet MS"/>
                <a:ea typeface="Trebuchet MS"/>
                <a:cs typeface="Trebuchet MS"/>
                <a:sym typeface="Trebuchet MS"/>
              </a:rPr>
              <a:t>LLMs in Action: Developing a COM AI Player for an Interactive Tic-Tac-Toe Game using OpenAI Developer API</a:t>
            </a:r>
            <a:endParaRPr b="1" sz="2200">
              <a:solidFill>
                <a:srgbClr val="0B5394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B5394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B5394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4424500"/>
            <a:ext cx="8520600" cy="16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rPr>
              <a:t>Priscilla Emasoga</a:t>
            </a:r>
            <a:endParaRPr sz="1800">
              <a:solidFill>
                <a:srgbClr val="43434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 Undergraduate Ambassadors Scheme</a:t>
            </a:r>
            <a:endParaRPr sz="1200">
              <a:solidFill>
                <a:srgbClr val="434343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Trebuchet MS"/>
                <a:ea typeface="Trebuchet MS"/>
                <a:cs typeface="Trebuchet MS"/>
                <a:sym typeface="Trebuchet MS"/>
              </a:rPr>
              <a:t>University of Sheffield</a:t>
            </a:r>
            <a:endParaRPr sz="1200">
              <a:solidFill>
                <a:srgbClr val="434343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67700" y="3295350"/>
            <a:ext cx="8520600" cy="5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B5394"/>
                </a:solidFill>
                <a:latin typeface="Trebuchet MS"/>
                <a:ea typeface="Trebuchet MS"/>
                <a:cs typeface="Trebuchet MS"/>
                <a:sym typeface="Trebuchet MS"/>
              </a:rPr>
              <a:t>Lesson 1: Large Language M</a:t>
            </a:r>
            <a:r>
              <a:rPr b="1" lang="en" sz="2000">
                <a:solidFill>
                  <a:srgbClr val="0B5394"/>
                </a:solidFill>
                <a:latin typeface="Trebuchet MS"/>
                <a:ea typeface="Trebuchet MS"/>
                <a:cs typeface="Trebuchet MS"/>
                <a:sym typeface="Trebuchet MS"/>
              </a:rPr>
              <a:t>odels</a:t>
            </a:r>
            <a:endParaRPr b="1" sz="2000">
              <a:solidFill>
                <a:srgbClr val="0B5394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57" name="Google Shape;57;p13"/>
          <p:cNvCxnSpPr/>
          <p:nvPr/>
        </p:nvCxnSpPr>
        <p:spPr>
          <a:xfrm>
            <a:off x="485900" y="3903067"/>
            <a:ext cx="8284200" cy="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/>
          <p:nvPr/>
        </p:nvSpPr>
        <p:spPr>
          <a:xfrm>
            <a:off x="0" y="0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 txBox="1"/>
          <p:nvPr/>
        </p:nvSpPr>
        <p:spPr>
          <a:xfrm>
            <a:off x="228750" y="180300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Business Applications of LLMs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575" y="1577744"/>
            <a:ext cx="2423150" cy="13569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7725" y="1571675"/>
            <a:ext cx="2311276" cy="136302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769325" y="3028450"/>
            <a:ext cx="76812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    Customer Service                         Content Creation			 Software Development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731400" y="5460050"/>
            <a:ext cx="76812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Education</a:t>
            </a: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               		Data Analysis			Sentiment Analysis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54" name="Google Shape;15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9325" y="4001450"/>
            <a:ext cx="2131676" cy="136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87725" y="4001450"/>
            <a:ext cx="2271742" cy="136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46198" y="4001450"/>
            <a:ext cx="2423149" cy="136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46200" y="1571675"/>
            <a:ext cx="2423150" cy="136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2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9" name="Google Shape;159;p22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9</a:t>
            </a: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/>
          <p:nvPr/>
        </p:nvSpPr>
        <p:spPr>
          <a:xfrm>
            <a:off x="0" y="0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3"/>
          <p:cNvSpPr txBox="1"/>
          <p:nvPr/>
        </p:nvSpPr>
        <p:spPr>
          <a:xfrm>
            <a:off x="228750" y="180300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Limitations of LLMs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6" name="Google Shape;166;p23"/>
          <p:cNvSpPr txBox="1"/>
          <p:nvPr/>
        </p:nvSpPr>
        <p:spPr>
          <a:xfrm>
            <a:off x="726150" y="1734025"/>
            <a:ext cx="7691700" cy="44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Hallucinations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May generate plausible but inaccurate information </a:t>
            </a:r>
            <a:endParaRPr b="1">
              <a:solidFill>
                <a:srgbClr val="98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Data bias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May produce biased or 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stereotypical content 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Often a product of datasets containing bias information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High </a:t>
            </a: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computational costs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Significant resources required for training and deployment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Ethical Implications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Privacy concerns regarding data usage and storage 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Data Security risks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e.g </a:t>
            </a:r>
            <a:r>
              <a:rPr i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“DeepSeek data leak exposes 1 million sensitive records” 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( Forbes, 2025)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Caused by misconfigured cloud storage instance lacking access control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10/14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Google Shape;173;p24"/>
          <p:cNvCxnSpPr/>
          <p:nvPr/>
        </p:nvCxnSpPr>
        <p:spPr>
          <a:xfrm>
            <a:off x="2252025" y="3492233"/>
            <a:ext cx="5084400" cy="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24"/>
          <p:cNvSpPr txBox="1"/>
          <p:nvPr/>
        </p:nvSpPr>
        <p:spPr>
          <a:xfrm>
            <a:off x="415350" y="2834625"/>
            <a:ext cx="85206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B5394"/>
                </a:solidFill>
                <a:latin typeface="Trebuchet MS"/>
                <a:ea typeface="Trebuchet MS"/>
                <a:cs typeface="Trebuchet MS"/>
                <a:sym typeface="Trebuchet MS"/>
              </a:rPr>
              <a:t>Aside: Careers in Artificial Intelligence</a:t>
            </a:r>
            <a:endParaRPr b="1" sz="2000">
              <a:solidFill>
                <a:srgbClr val="0B5394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/>
          <p:nvPr/>
        </p:nvSpPr>
        <p:spPr>
          <a:xfrm>
            <a:off x="0" y="0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5"/>
          <p:cNvSpPr txBox="1"/>
          <p:nvPr/>
        </p:nvSpPr>
        <p:spPr>
          <a:xfrm>
            <a:off x="228750" y="180300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Top AI Jobs in the UK (2025)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graphicFrame>
        <p:nvGraphicFramePr>
          <p:cNvPr id="181" name="Google Shape;181;p25"/>
          <p:cNvGraphicFramePr/>
          <p:nvPr/>
        </p:nvGraphicFramePr>
        <p:xfrm>
          <a:off x="842625" y="1250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{E649EAC7-C7E1-4DCD-AFAE-A7B4956341D3}</a:tableStyleId>
              </a:tblPr>
              <a:tblGrid>
                <a:gridCol w="2449625"/>
                <a:gridCol w="2449625"/>
                <a:gridCol w="2449625"/>
              </a:tblGrid>
              <a:tr h="387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Career Path</a:t>
                      </a:r>
                      <a:endParaRPr b="1" sz="12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Description</a:t>
                      </a:r>
                      <a:endParaRPr b="1" sz="12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Average Salary</a:t>
                      </a:r>
                      <a:endParaRPr b="1" sz="12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Machine Learning Engineer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Designs and develops algorithms enabling machines to learn from data.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£59,000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AI Engineer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Creates intelligent systems that perform human-like tasks.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£52,000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Computer Vision Engineer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Develops systems that interpret and process visual information.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£57,884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NLP Engineer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Builds systems allowing computers to understand and generate human language.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£53,000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Data Scientist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Analyzes large datasets to extract meaningful insights.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£51,761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7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Robotics Engineer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Designs and builds robotic systems.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£46,025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Deep Learning Engineer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Develops advanced neural networks for deep learning applications.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£58,000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AI Product Manager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Oversees development and management of AI-driven products.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£64,713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AI Consultant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Provides strategic advice on AI integration.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£50,000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5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Generative AI Engineer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Works on generative AI models, a rapidly emerging field.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£72,000</a:t>
                      </a:r>
                      <a:endParaRPr sz="11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2" name="Google Shape;182;p25"/>
          <p:cNvSpPr txBox="1"/>
          <p:nvPr/>
        </p:nvSpPr>
        <p:spPr>
          <a:xfrm>
            <a:off x="5346200" y="6067775"/>
            <a:ext cx="3443700" cy="4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Data from: </a:t>
            </a:r>
            <a:r>
              <a:rPr lang="en" sz="8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www.accesscreative.ac.uk</a:t>
            </a:r>
            <a:r>
              <a:rPr lang="en" sz="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" sz="8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www.glassdoor.co.uk</a:t>
            </a:r>
            <a:endParaRPr sz="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3" name="Google Shape;183;p25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12</a:t>
            </a: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/>
          <p:nvPr/>
        </p:nvSpPr>
        <p:spPr>
          <a:xfrm>
            <a:off x="0" y="0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6"/>
          <p:cNvSpPr txBox="1"/>
          <p:nvPr/>
        </p:nvSpPr>
        <p:spPr>
          <a:xfrm>
            <a:off x="228750" y="180300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Summary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1" name="Google Shape;191;p26"/>
          <p:cNvSpPr txBox="1"/>
          <p:nvPr/>
        </p:nvSpPr>
        <p:spPr>
          <a:xfrm>
            <a:off x="545175" y="1545525"/>
            <a:ext cx="7964100" cy="44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rebuchet MS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LLMs are foundation models trained on large datasets to generate human-like text.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They use deep learning architectures like transformers for contextual understanding.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●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During text generation, they predict the next word token-by-token based on learned probabilities.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●"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Applications: 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○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Used in customer service, content creation, software development, education, and data analysis.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●"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Limitations:</a:t>
            </a: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○"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Prone to hallucinations, data bias, high computational costs, ethical concerns, and security risks.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2" name="Google Shape;192;p26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3" name="Google Shape;193;p26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13</a:t>
            </a: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8" name="Google Shape;198;p27"/>
          <p:cNvCxnSpPr/>
          <p:nvPr/>
        </p:nvCxnSpPr>
        <p:spPr>
          <a:xfrm>
            <a:off x="2252025" y="3492233"/>
            <a:ext cx="5084400" cy="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9" name="Google Shape;199;p27"/>
          <p:cNvSpPr txBox="1"/>
          <p:nvPr>
            <p:ph idx="4294967295" type="title"/>
          </p:nvPr>
        </p:nvSpPr>
        <p:spPr>
          <a:xfrm>
            <a:off x="415350" y="2644127"/>
            <a:ext cx="8520600" cy="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B5394"/>
                </a:solidFill>
                <a:latin typeface="Trebuchet MS"/>
                <a:ea typeface="Trebuchet MS"/>
                <a:cs typeface="Trebuchet MS"/>
                <a:sym typeface="Trebuchet MS"/>
              </a:rPr>
              <a:t>Questions?</a:t>
            </a:r>
            <a:endParaRPr b="1" sz="2000">
              <a:solidFill>
                <a:srgbClr val="0B5394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0" name="Google Shape;200;p27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14/14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545175" y="1545533"/>
            <a:ext cx="7964100" cy="4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Motivation 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 Brief History of Artificial Intelligence (AI)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Machine Learning, Deep Learning and Generative AI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are LLMs?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LLMs Work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Applications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Limitations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Aside: Careers in AI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28750" y="180300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Overview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1/14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/>
          <p:nvPr/>
        </p:nvSpPr>
        <p:spPr>
          <a:xfrm>
            <a:off x="0" y="0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4883250" y="2224400"/>
            <a:ext cx="3396300" cy="3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rebuchet MS"/>
              <a:buChar char="●"/>
            </a:pPr>
            <a:r>
              <a:rPr b="1"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1950s: </a:t>
            </a:r>
            <a:r>
              <a:rPr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1950s – Alan Turing proposes the Turing Test, marking the birth of AI.</a:t>
            </a:r>
            <a:endParaRPr sz="11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rebuchet MS"/>
              <a:buChar char="●"/>
            </a:pPr>
            <a:r>
              <a:rPr b="1"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1960s-1970s: </a:t>
            </a:r>
            <a:r>
              <a:rPr b="1" lang="en" sz="1100">
                <a:solidFill>
                  <a:srgbClr val="990000"/>
                </a:solidFill>
                <a:latin typeface="Trebuchet MS"/>
                <a:ea typeface="Trebuchet MS"/>
                <a:cs typeface="Trebuchet MS"/>
                <a:sym typeface="Trebuchet MS"/>
              </a:rPr>
              <a:t>Rule-based systems</a:t>
            </a:r>
            <a:r>
              <a:rPr b="1"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and </a:t>
            </a:r>
            <a:r>
              <a:rPr b="1" lang="en" sz="1100">
                <a:solidFill>
                  <a:srgbClr val="990000"/>
                </a:solidFill>
                <a:latin typeface="Trebuchet MS"/>
                <a:ea typeface="Trebuchet MS"/>
                <a:cs typeface="Trebuchet MS"/>
                <a:sym typeface="Trebuchet MS"/>
              </a:rPr>
              <a:t>expert systems</a:t>
            </a:r>
            <a:r>
              <a:rPr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emerge (e.g., ELIZA, DENDRAL).</a:t>
            </a:r>
            <a:endParaRPr sz="11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rebuchet MS"/>
              <a:buChar char="●"/>
            </a:pPr>
            <a:r>
              <a:rPr b="1"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1980s–2000s:</a:t>
            </a:r>
            <a:r>
              <a:rPr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Introduction of early </a:t>
            </a:r>
            <a:r>
              <a:rPr b="1" lang="en" sz="1100">
                <a:solidFill>
                  <a:srgbClr val="980000"/>
                </a:solidFill>
                <a:latin typeface="Trebuchet MS"/>
                <a:ea typeface="Trebuchet MS"/>
                <a:cs typeface="Trebuchet MS"/>
                <a:sym typeface="Trebuchet MS"/>
              </a:rPr>
              <a:t>machine learning </a:t>
            </a:r>
            <a:r>
              <a:rPr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methods.</a:t>
            </a:r>
            <a:endParaRPr sz="11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rebuchet MS"/>
              <a:buChar char="●"/>
            </a:pPr>
            <a:r>
              <a:rPr b="1"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2010s: </a:t>
            </a:r>
            <a:r>
              <a:rPr b="1" lang="en" sz="1100">
                <a:solidFill>
                  <a:srgbClr val="990000"/>
                </a:solidFill>
                <a:latin typeface="Trebuchet MS"/>
                <a:ea typeface="Trebuchet MS"/>
                <a:cs typeface="Trebuchet MS"/>
                <a:sym typeface="Trebuchet MS"/>
              </a:rPr>
              <a:t>Deep learning </a:t>
            </a:r>
            <a:r>
              <a:rPr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revolutionises AI with CNNs, transformers, etc</a:t>
            </a:r>
            <a:endParaRPr sz="11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rebuchet MS"/>
              <a:buChar char="●"/>
            </a:pPr>
            <a:r>
              <a:rPr b="1"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2020s: </a:t>
            </a:r>
            <a:r>
              <a:rPr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Rise of </a:t>
            </a:r>
            <a:r>
              <a:rPr b="1" lang="en" sz="1100">
                <a:solidFill>
                  <a:srgbClr val="980000"/>
                </a:solidFill>
                <a:latin typeface="Trebuchet MS"/>
                <a:ea typeface="Trebuchet MS"/>
                <a:cs typeface="Trebuchet MS"/>
                <a:sym typeface="Trebuchet MS"/>
              </a:rPr>
              <a:t>Generative A</a:t>
            </a:r>
            <a:r>
              <a:rPr b="1"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 </a:t>
            </a:r>
            <a:r>
              <a:rPr lang="en" sz="11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(LLMs, DALL·E, ChatGPT) and AGI research.</a:t>
            </a:r>
            <a:endParaRPr sz="11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228750" y="180300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Motivation: A brief history in AI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200" y="2308000"/>
            <a:ext cx="4022775" cy="30736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671400" y="1505200"/>
            <a:ext cx="6936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powerful language models we have today builds from decades of research in AI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0" y="0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4675" y="1228675"/>
            <a:ext cx="2927199" cy="20674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826350" y="2875250"/>
            <a:ext cx="7821900" cy="34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LLMs are a subset of </a:t>
            </a: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Foundation Models (FM)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Deep learning models </a:t>
            </a: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</a:t>
            </a: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rained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on broad datasets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048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rebuchet MS"/>
              <a:buChar char="○"/>
            </a:pP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Used across multiple domains (text, vision, speech, etc.)</a:t>
            </a: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048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rebuchet MS"/>
              <a:buChar char="○"/>
            </a:pPr>
            <a:r>
              <a:rPr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Based on the </a:t>
            </a:r>
            <a:r>
              <a:rPr b="1" lang="en" sz="12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transformer architecture</a:t>
            </a:r>
            <a:endParaRPr sz="12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Serve as a base for </a:t>
            </a: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fine-tuning 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on specific tasks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LLMs are designed specifically to understand and generate human-like text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i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“All llms are foundation models but not all foundation models are LLMs”</a:t>
            </a:r>
            <a:endParaRPr i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228750" y="180300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What are LLMs?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3</a:t>
            </a: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0" y="-31562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228750" y="148738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How LLMs Work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638" y="1355037"/>
            <a:ext cx="7699435" cy="433093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/>
        </p:nvSpPr>
        <p:spPr>
          <a:xfrm>
            <a:off x="228750" y="6082263"/>
            <a:ext cx="64467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Image from: </a:t>
            </a:r>
            <a:r>
              <a:rPr lang="en" sz="10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https://medium.com/data-science-at-microsoft/how-large-language-models-work-91c362f5b78f</a:t>
            </a:r>
            <a:endParaRPr sz="10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4</a:t>
            </a: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/>
          <p:nvPr/>
        </p:nvSpPr>
        <p:spPr>
          <a:xfrm>
            <a:off x="0" y="0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 txBox="1"/>
          <p:nvPr/>
        </p:nvSpPr>
        <p:spPr>
          <a:xfrm>
            <a:off x="319975" y="5488933"/>
            <a:ext cx="32829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228750" y="180300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How LLMs Work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638" y="1386600"/>
            <a:ext cx="7699435" cy="4330932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/>
        </p:nvSpPr>
        <p:spPr>
          <a:xfrm>
            <a:off x="228750" y="6082263"/>
            <a:ext cx="64467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Image from: </a:t>
            </a:r>
            <a:r>
              <a:rPr lang="en" sz="10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https://medium.com/data-science-at-microsoft/how-large-language-models-work-91c362f5b78f</a:t>
            </a:r>
            <a:endParaRPr sz="10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5</a:t>
            </a: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/>
          <p:nvPr/>
        </p:nvSpPr>
        <p:spPr>
          <a:xfrm>
            <a:off x="0" y="0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/>
        </p:nvSpPr>
        <p:spPr>
          <a:xfrm>
            <a:off x="319975" y="5488933"/>
            <a:ext cx="32829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5" name="Google Shape;115;p19"/>
          <p:cNvSpPr txBox="1"/>
          <p:nvPr/>
        </p:nvSpPr>
        <p:spPr>
          <a:xfrm>
            <a:off x="228750" y="180300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How LLMs Work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638" y="1386600"/>
            <a:ext cx="7699435" cy="4330932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/>
          <p:nvPr/>
        </p:nvSpPr>
        <p:spPr>
          <a:xfrm>
            <a:off x="228750" y="6082263"/>
            <a:ext cx="64467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Image from: </a:t>
            </a:r>
            <a:r>
              <a:rPr lang="en" sz="10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https://medium.com/data-science-at-microsoft/how-large-language-models-work-91c362f5b78f</a:t>
            </a:r>
            <a:endParaRPr sz="10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6</a:t>
            </a: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0" y="0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25" name="Google Shape;125;p20"/>
          <p:cNvGraphicFramePr/>
          <p:nvPr/>
        </p:nvGraphicFramePr>
        <p:xfrm>
          <a:off x="1536650" y="17010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{E649EAC7-C7E1-4DCD-AFAE-A7B4956341D3}</a:tableStyleId>
              </a:tblPr>
              <a:tblGrid>
                <a:gridCol w="3126875"/>
                <a:gridCol w="3126875"/>
              </a:tblGrid>
              <a:tr h="669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/>
                        <a:t>Company</a:t>
                      </a:r>
                      <a:endParaRPr b="1" sz="1900"/>
                    </a:p>
                  </a:txBody>
                  <a:tcPr marT="121900" marB="1219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9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Popular Models</a:t>
                      </a:r>
                      <a:endParaRPr b="1" sz="19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21900" marB="121900" marR="91425" marL="91425"/>
                </a:tc>
              </a:tr>
              <a:tr h="669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21900" marB="1219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" sz="19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GPT, Codex, DALL-E, </a:t>
                      </a:r>
                      <a:r>
                        <a:rPr b="1" lang="en" sz="1900">
                          <a:solidFill>
                            <a:srgbClr val="990000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Sora</a:t>
                      </a:r>
                      <a:endParaRPr b="1" sz="1900">
                        <a:solidFill>
                          <a:srgbClr val="990000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21900" marB="121900" marR="91425" marL="91425"/>
                </a:tc>
              </a:tr>
              <a:tr h="803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21900" marB="1219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Gemini, BERT variants, </a:t>
                      </a:r>
                      <a:r>
                        <a:rPr b="1" lang="en" sz="1900">
                          <a:solidFill>
                            <a:srgbClr val="990000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Veo 2</a:t>
                      </a:r>
                      <a:endParaRPr b="1" sz="1900">
                        <a:solidFill>
                          <a:srgbClr val="990000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21900" marB="121900" marR="91425" marL="91425"/>
                </a:tc>
              </a:tr>
              <a:tr h="669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a:txBody>
                  <a:tcPr marT="121900" marB="1219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LLaMA</a:t>
                      </a:r>
                      <a:endParaRPr sz="19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21900" marB="121900" marR="91425" marL="91425"/>
                </a:tc>
              </a:tr>
              <a:tr h="669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a:txBody>
                  <a:tcPr marT="121900" marB="1219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R1</a:t>
                      </a:r>
                      <a:endParaRPr sz="19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21900" marB="121900" marR="91425" marL="91425"/>
                </a:tc>
              </a:tr>
              <a:tr h="669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/>
                    </a:p>
                  </a:txBody>
                  <a:tcPr marT="121900" marB="121900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Claude</a:t>
                      </a:r>
                      <a:endParaRPr sz="19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T="121900" marB="121900" marR="91425" marL="91425"/>
                </a:tc>
              </a:tr>
            </a:tbl>
          </a:graphicData>
        </a:graphic>
      </p:graphicFrame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5788" y="2385960"/>
            <a:ext cx="821600" cy="82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5288" y="4740309"/>
            <a:ext cx="1737278" cy="36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4537" y="4152704"/>
            <a:ext cx="904125" cy="257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34525" y="5355233"/>
            <a:ext cx="1718789" cy="19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34525" y="3347125"/>
            <a:ext cx="2080768" cy="34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 txBox="1"/>
          <p:nvPr/>
        </p:nvSpPr>
        <p:spPr>
          <a:xfrm>
            <a:off x="228750" y="180300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Popular GenAI Models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7</a:t>
            </a: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/>
          <p:nvPr/>
        </p:nvSpPr>
        <p:spPr>
          <a:xfrm>
            <a:off x="0" y="0"/>
            <a:ext cx="9144000" cy="853200"/>
          </a:xfrm>
          <a:prstGeom prst="rect">
            <a:avLst/>
          </a:prstGeom>
          <a:solidFill>
            <a:srgbClr val="0B539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1"/>
          <p:cNvSpPr txBox="1"/>
          <p:nvPr/>
        </p:nvSpPr>
        <p:spPr>
          <a:xfrm>
            <a:off x="700950" y="1837300"/>
            <a:ext cx="77628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Veo 2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(Google) vs </a:t>
            </a: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Sora</a:t>
            </a:r>
            <a:r>
              <a:rPr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(OpenAI)</a:t>
            </a: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descr="Google Veo 2 vs OpenAI Sora Comparison&#10; ✉️ For promotions please contact: cloudanddatascience@gmail.com&#10;&#10;Subscribe, Like, &amp; Share for more videos and to stay updated with the latest technology: https://www.youtube.com/c/CloudDataScience?sub_confirmation=1&#10;&#10;veo 2 vs sora" id="140" name="Google Shape;140;p21" title="Google Veo 2 vs OpenAI Sora Comparis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7175" y="2540100"/>
            <a:ext cx="5168025" cy="290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/>
        </p:nvSpPr>
        <p:spPr>
          <a:xfrm>
            <a:off x="228750" y="180300"/>
            <a:ext cx="8707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Text-to-Video </a:t>
            </a: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Models: </a:t>
            </a:r>
            <a:r>
              <a:rPr b="1" lang="en" sz="2200">
                <a:solidFill>
                  <a:srgbClr val="EEEEEE"/>
                </a:solidFill>
                <a:latin typeface="Trebuchet MS"/>
                <a:ea typeface="Trebuchet MS"/>
                <a:cs typeface="Trebuchet MS"/>
                <a:sym typeface="Trebuchet MS"/>
              </a:rPr>
              <a:t>Model Comparison</a:t>
            </a:r>
            <a:endParaRPr b="1" sz="2200">
              <a:solidFill>
                <a:srgbClr val="EEEEE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228750" y="6431225"/>
            <a:ext cx="29775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COM3550, Undergraduate Ambassadors Scheme	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8509275" y="6431225"/>
            <a:ext cx="5448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8</a:t>
            </a:r>
            <a:r>
              <a:rPr lang="en" sz="1000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rPr>
              <a:t>/14</a:t>
            </a:r>
            <a:endParaRPr sz="1000">
              <a:solidFill>
                <a:srgbClr val="59595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